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66" r:id="rId9"/>
    <p:sldId id="267" r:id="rId10"/>
    <p:sldId id="261" r:id="rId11"/>
    <p:sldId id="270" r:id="rId12"/>
    <p:sldId id="271" r:id="rId13"/>
    <p:sldId id="262" r:id="rId14"/>
    <p:sldId id="263" r:id="rId15"/>
    <p:sldId id="264" r:id="rId16"/>
    <p:sldId id="265" r:id="rId17"/>
  </p:sldIdLst>
  <p:sldSz cx="18288000" cy="10287000"/>
  <p:notesSz cx="6858000" cy="9144000"/>
  <p:embeddedFontLst>
    <p:embeddedFont>
      <p:font typeface="Pretendard SemiBold" panose="020B0600000101010101" charset="-127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Pretendard Bold" panose="020B0600000101010101" charset="-127"/>
      <p:bold r:id="rId26"/>
    </p:embeddedFont>
    <p:embeddedFont>
      <p:font typeface="Pretendard Medium" panose="020B0600000101010101" charset="-127"/>
      <p:bold r:id="rId27"/>
    </p:embeddedFont>
    <p:embeddedFont>
      <p:font typeface="Pretendard Regular" panose="020B0600000101010101" charset="-127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91615D-9289-424F-A535-C5230C583C34}" type="datetimeFigureOut">
              <a:rPr lang="ko-KR" altLang="en-US" smtClean="0"/>
              <a:t>2025-06-09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D32ECE-8725-4756-B528-FE15C947D1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033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32ECE-8725-4756-B528-FE15C947D1E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064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D32ECE-8725-4756-B528-FE15C947D1E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936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44600" y="3302000"/>
            <a:ext cx="15671800" cy="2971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동서울대학교</a:t>
            </a:r>
            <a:r>
              <a:rPr lang="en-US" sz="90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학사관리</a:t>
            </a:r>
            <a:r>
              <a:rPr lang="en-US" sz="90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시스템</a:t>
            </a:r>
            <a:r>
              <a:rPr lang="en-US" sz="90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개선</a:t>
            </a:r>
            <a:r>
              <a:rPr lang="en-US" sz="90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9000" b="0" i="0" u="none" strike="noStrike">
                <a:solidFill>
                  <a:srgbClr val="0063BA"/>
                </a:solidFill>
                <a:ea typeface="Pretendard Bold"/>
              </a:rPr>
              <a:t>프로젝트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20800" y="6515100"/>
            <a:ext cx="155067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2500" b="0" i="0" u="none" strike="noStrike" dirty="0">
                <a:solidFill>
                  <a:srgbClr val="000000"/>
                </a:solidFill>
                <a:ea typeface="Pretendard Regular"/>
              </a:rPr>
              <a:t>기존 </a:t>
            </a:r>
            <a:r>
              <a:rPr lang="ko-KR" sz="2500" b="0" i="0" u="none" strike="noStrike" dirty="0">
                <a:solidFill>
                  <a:srgbClr val="000000"/>
                </a:solidFill>
                <a:ea typeface="Pretendard Regular"/>
              </a:rPr>
              <a:t>학사관리</a:t>
            </a:r>
            <a:r>
              <a:rPr lang="en-US" sz="25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altLang="en-US" sz="2500" b="0" i="0" u="none" strike="noStrike" dirty="0">
                <a:solidFill>
                  <a:srgbClr val="000000"/>
                </a:solidFill>
                <a:latin typeface="Pretendard Regular"/>
              </a:rPr>
              <a:t>시스템보다 </a:t>
            </a:r>
            <a:r>
              <a:rPr lang="ko-KR" altLang="en-US" sz="2500" b="0" i="0" u="none" strike="noStrike" dirty="0" err="1">
                <a:solidFill>
                  <a:srgbClr val="000000"/>
                </a:solidFill>
                <a:latin typeface="Pretendard Regular"/>
              </a:rPr>
              <a:t>향샹된</a:t>
            </a:r>
            <a:r>
              <a:rPr lang="ko-KR" altLang="en-US" sz="2500" b="0" i="0" u="none" strike="noStrike" dirty="0">
                <a:solidFill>
                  <a:srgbClr val="000000"/>
                </a:solidFill>
                <a:latin typeface="Pretendard Regular"/>
              </a:rPr>
              <a:t> 학사관리 시스템 구현</a:t>
            </a:r>
            <a:endParaRPr lang="ko-KR" sz="25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9588500"/>
            <a:ext cx="16903700" cy="12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메인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인터페이스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(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프로토타입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DBDE824-C065-9F1C-09BC-F7FCF4AF42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060484"/>
            <a:ext cx="11295030" cy="6845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클래스 설계</a:t>
            </a:r>
            <a:endParaRPr lang="en-US" sz="42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EBF9210-1652-4775-ABBC-12407DBEA1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700" y="1781734"/>
            <a:ext cx="10553700" cy="740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69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7340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데이터베이스 테이블 설계</a:t>
            </a:r>
            <a:endParaRPr lang="en-US" sz="42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368DEB5-19D9-4806-887C-6B76CC4425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962426"/>
            <a:ext cx="12527123" cy="747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8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2476500"/>
            <a:ext cx="14300200" cy="1498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128000" y="4241800"/>
            <a:ext cx="9525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인터넷만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된다면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하드웨어의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성능과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상관없이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동작되게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b="0" i="0" u="none" strike="noStrike" dirty="0">
                <a:solidFill>
                  <a:srgbClr val="000000"/>
                </a:solidFill>
                <a:latin typeface="Pretendard Regular"/>
              </a:rPr>
              <a:t>-</a:t>
            </a:r>
            <a:r>
              <a:rPr lang="en-US" altLang="ko-KR" sz="2200" b="0" i="0" u="none" strike="noStrike" dirty="0">
                <a:solidFill>
                  <a:srgbClr val="000000"/>
                </a:solidFill>
                <a:ea typeface="Pretendard Regular"/>
              </a:rPr>
              <a:t>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램의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여러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탭이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존재할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문제가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발생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할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있기에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여러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탭이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필요없게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b="0" i="0" u="none" strike="noStrike" dirty="0">
                <a:solidFill>
                  <a:srgbClr val="000000"/>
                </a:solidFill>
                <a:ea typeface="Pretendard Regular"/>
              </a:rPr>
              <a:t>  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설계하여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램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사용량을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최소화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02000" y="46355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사용자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하드웨어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24511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3975100"/>
            <a:ext cx="1430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5664200"/>
            <a:ext cx="14300200" cy="127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8089900" y="5930900"/>
            <a:ext cx="9525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du.porta.com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도메인을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DNS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등록하고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AWS Route 53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또는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기존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DNS    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서비스를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관리하여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사용자가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해당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URL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입력했을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포털로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연결되도록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구성합니다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302000" y="63119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웹사이트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통신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7340600"/>
            <a:ext cx="14300200" cy="127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7937500" y="7620000"/>
            <a:ext cx="107696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en-US" altLang="ko-KR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처리를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30GB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정도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저장공간만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확보하여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AWS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의</a:t>
            </a: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무료티어</a:t>
            </a:r>
            <a:r>
              <a:rPr lang="en-US" altLang="ko-KR" sz="2200" b="0" i="0" u="none" strike="noStrike" dirty="0">
                <a:solidFill>
                  <a:srgbClr val="000000"/>
                </a:solidFill>
                <a:ea typeface="Pretendard Regular"/>
              </a:rPr>
              <a:t> </a:t>
            </a:r>
            <a:r>
              <a:rPr lang="ko-KR" altLang="ko-KR" sz="2200" b="0" i="0" u="none" strike="noStrike" dirty="0">
                <a:solidFill>
                  <a:srgbClr val="000000"/>
                </a:solidFill>
                <a:ea typeface="Pretendard Regular"/>
              </a:rPr>
              <a:t>에서</a:t>
            </a:r>
            <a:r>
              <a:rPr lang="en-US" altLang="ko-KR" sz="2200" b="0" i="0" u="none" strike="noStrike" dirty="0">
                <a:solidFill>
                  <a:srgbClr val="000000"/>
                </a:solidFill>
                <a:latin typeface="Pretendard Regular"/>
              </a:rPr>
              <a:t>         </a:t>
            </a:r>
            <a:endParaRPr lang="en-US" altLang="ko-KR" sz="2200" b="0" i="0" u="none" strike="noStrike" dirty="0">
              <a:solidFill>
                <a:srgbClr val="000000"/>
              </a:solidFill>
              <a:ea typeface="Pretendard Regular"/>
            </a:endParaRPr>
          </a:p>
          <a:p>
            <a:pPr lvl="0" algn="l">
              <a:lnSpc>
                <a:spcPct val="116199"/>
              </a:lnSpc>
            </a:pPr>
            <a:r>
              <a:rPr lang="en-US" altLang="ko-KR" sz="2200" b="0" i="0" u="none" strike="noStrike" dirty="0">
                <a:solidFill>
                  <a:srgbClr val="000000"/>
                </a:solidFill>
                <a:ea typeface="Pretendard Regular"/>
              </a:rPr>
              <a:t>  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제공하는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저장소와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더불어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구글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드라이브를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서브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저장소로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활용하여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30GB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정도의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  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저장공간을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확보한다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만일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추가적인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용량확장일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유로티어를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사용을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가능하다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302000" y="80010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서버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하드웨어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4700" y="9042400"/>
            <a:ext cx="14300200" cy="127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통신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하드웨어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934200" y="2959100"/>
            <a:ext cx="6210300" cy="55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클라이언트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통신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서버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하드웨어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  <a:r>
              <a:rPr lang="en-US" sz="31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700" y="2476500"/>
            <a:ext cx="14300200" cy="14986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128000" y="4051300"/>
            <a:ext cx="9525000" cy="156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서버가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점검시간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오전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4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시부터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5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시까지를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제외한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나머지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시간에는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서버가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안정인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 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상태를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유지한다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위해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Crontab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또는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스크립트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자동화로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정해진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점검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작업만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수행하도록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점검작업은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로그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삭제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,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백업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진행한다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 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02000" y="46355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안정성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24511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3975100"/>
            <a:ext cx="1430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5664200"/>
            <a:ext cx="14300200" cy="127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8128000" y="5930900"/>
            <a:ext cx="95250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altLang="ko-KR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본래로는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버튼을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클릭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하였을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웹사이트가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2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초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이내로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반응하여야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하며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길어도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  4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초이내로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반응이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와야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하지만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프로젝트는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대학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프로젝트이기에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2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초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이내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반응은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현실적으로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무리이기에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처리가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늦어질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메시지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반환을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결과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반응을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 </a:t>
            </a:r>
          </a:p>
          <a:p>
            <a:pPr lvl="0" algn="l">
              <a:lnSpc>
                <a:spcPct val="116199"/>
              </a:lnSpc>
            </a:pPr>
            <a:r>
              <a:rPr lang="en-US" altLang="ko-KR" sz="2200" dirty="0">
                <a:solidFill>
                  <a:srgbClr val="000000"/>
                </a:solidFill>
                <a:latin typeface="Pretendard Regular"/>
                <a:ea typeface="Pretendard Regular"/>
              </a:rPr>
              <a:t>  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대신한다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302000" y="63119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반응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시간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7340600"/>
            <a:ext cx="14300200" cy="127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8147878" y="7632700"/>
            <a:ext cx="10312400" cy="1130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altLang="en-US" sz="2000" dirty="0"/>
              <a:t> </a:t>
            </a:r>
            <a:r>
              <a:rPr lang="en-US" altLang="ko-KR" sz="20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서버 용량이 부족한 상황에서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최대 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20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명까지의 동시 접속을 처리하고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초과 인원은 제한</a:t>
            </a:r>
            <a:endParaRPr lang="en-US" altLang="ko-KR" sz="2000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algn="l">
              <a:lnSpc>
                <a:spcPct val="116199"/>
              </a:lnSpc>
            </a:pP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   </a:t>
            </a:r>
            <a:r>
              <a:rPr lang="ko-KR" altLang="en-US" sz="2000" dirty="0">
                <a:latin typeface="Pretendard Regular" panose="020B0600000101010101" charset="-127"/>
                <a:ea typeface="Pretendard Regular" panose="020B0600000101010101" charset="-127"/>
              </a:rPr>
              <a:t> 대기열을 통해 순차적으로 입장하도록 하여 실제 수용 인원보다 많은 인원을 수용할 수 있게 한다</a:t>
            </a:r>
            <a:r>
              <a:rPr lang="en-US" altLang="ko-KR" sz="2000" dirty="0">
                <a:latin typeface="Pretendard Regular" panose="020B0600000101010101" charset="-127"/>
                <a:ea typeface="Pretendard Regular" panose="020B0600000101010101" charset="-127"/>
              </a:rPr>
              <a:t>.</a:t>
            </a:r>
            <a:endParaRPr lang="en-US" altLang="ko-KR" sz="2000" b="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302000" y="8001000"/>
            <a:ext cx="46355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사용자</a:t>
            </a:r>
            <a:r>
              <a:rPr lang="en-US" sz="2400" b="0" i="0" u="none" strike="noStrike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000000"/>
                </a:solidFill>
                <a:ea typeface="Pretendard Medium"/>
              </a:rPr>
              <a:t>수용성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4700" y="9042400"/>
            <a:ext cx="14300200" cy="127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성능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요구사항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38200" y="2971800"/>
            <a:ext cx="18389600" cy="55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3100" b="0" i="0" u="none" strike="noStrike" dirty="0">
                <a:solidFill>
                  <a:srgbClr val="000000"/>
                </a:solidFill>
                <a:ea typeface="Pretendard Regular"/>
              </a:rPr>
              <a:t>웹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Regular"/>
              </a:rPr>
              <a:t>어플리케이션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Regular"/>
              </a:rPr>
              <a:t>신뢰성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100" b="0" i="0" u="none" strike="noStrike" dirty="0" err="1">
                <a:solidFill>
                  <a:srgbClr val="000000"/>
                </a:solidFill>
                <a:ea typeface="Pretendard Regular"/>
              </a:rPr>
              <a:t>향샹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Regular"/>
              </a:rPr>
              <a:t> 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85800" y="825500"/>
            <a:ext cx="17030700" cy="749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프로젝트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일정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마일스톤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3098800"/>
            <a:ext cx="40640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9100" y="2311400"/>
            <a:ext cx="4051300" cy="7874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9283700" y="34671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분석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사용자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인터페이스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통신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 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요구사항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3098800"/>
            <a:ext cx="4064000" cy="127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94488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5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90600" y="2311400"/>
            <a:ext cx="4051300" cy="7874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3665200" y="34671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데이터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베이스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자바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스크립트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학습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-next.js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학습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3098800"/>
            <a:ext cx="4064000" cy="127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38303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6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7600" y="2311400"/>
            <a:ext cx="4051300" cy="7874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4902200" y="34671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전채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계획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조율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-wbs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차트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환경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선택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3098800"/>
            <a:ext cx="4051300" cy="127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50673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4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2311400"/>
            <a:ext cx="4064000" cy="127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2311400"/>
            <a:ext cx="4064000" cy="127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2311400"/>
            <a:ext cx="4064000" cy="127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2311400"/>
            <a:ext cx="4064000" cy="1270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6159500"/>
            <a:ext cx="4064000" cy="12700"/>
          </a:xfrm>
          <a:prstGeom prst="rect">
            <a:avLst/>
          </a:prstGeom>
        </p:spPr>
      </p:pic>
      <p:grpSp>
        <p:nvGrpSpPr>
          <p:cNvPr id="23" name="Group 2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2311400"/>
            <a:ext cx="4051300" cy="787400"/>
          </a:xfrm>
          <a:prstGeom prst="rect">
            <a:avLst/>
          </a:prstGeom>
        </p:spPr>
      </p:pic>
      <p:grpSp>
        <p:nvGrpSpPr>
          <p:cNvPr id="25" name="Group 2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6" name="TextBox 26"/>
          <p:cNvSpPr txBox="1"/>
          <p:nvPr/>
        </p:nvSpPr>
        <p:spPr>
          <a:xfrm>
            <a:off x="508000" y="3467100"/>
            <a:ext cx="4114800" cy="1168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주제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선택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팀원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673100" y="24765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3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6146800"/>
            <a:ext cx="4064000" cy="127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6134100"/>
            <a:ext cx="4051300" cy="127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6159500"/>
            <a:ext cx="4064000" cy="12700"/>
          </a:xfrm>
          <a:prstGeom prst="rect">
            <a:avLst/>
          </a:prstGeom>
        </p:spPr>
      </p:pic>
      <p:grpSp>
        <p:nvGrpSpPr>
          <p:cNvPr id="31" name="Group 31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32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7048500"/>
            <a:ext cx="4064000" cy="12700"/>
          </a:xfrm>
          <a:prstGeom prst="rect">
            <a:avLst/>
          </a:prstGeom>
        </p:spPr>
      </p:pic>
      <p:pic>
        <p:nvPicPr>
          <p:cNvPr id="33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9100" y="6261100"/>
            <a:ext cx="4051300" cy="787400"/>
          </a:xfrm>
          <a:prstGeom prst="rect">
            <a:avLst/>
          </a:prstGeom>
        </p:spPr>
      </p:pic>
      <p:sp>
        <p:nvSpPr>
          <p:cNvPr id="34" name="TextBox 34"/>
          <p:cNvSpPr txBox="1"/>
          <p:nvPr/>
        </p:nvSpPr>
        <p:spPr>
          <a:xfrm>
            <a:off x="9283700" y="7429500"/>
            <a:ext cx="4114800" cy="2349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휴학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복학처리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개인정보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관리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메신저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커뮤니티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35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7048500"/>
            <a:ext cx="4064000" cy="12700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94488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9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37" name="Picture 3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03300" y="6261100"/>
            <a:ext cx="4051300" cy="787400"/>
          </a:xfrm>
          <a:prstGeom prst="rect">
            <a:avLst/>
          </a:prstGeom>
        </p:spPr>
      </p:pic>
      <p:sp>
        <p:nvSpPr>
          <p:cNvPr id="38" name="TextBox 38"/>
          <p:cNvSpPr txBox="1"/>
          <p:nvPr/>
        </p:nvSpPr>
        <p:spPr>
          <a:xfrm>
            <a:off x="13665200" y="7429500"/>
            <a:ext cx="4114800" cy="1168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시나리오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화이트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박스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실행</a:t>
            </a:r>
          </a:p>
          <a:p>
            <a:pPr lvl="0" algn="ctr">
              <a:lnSpc>
                <a:spcPct val="116199"/>
              </a:lnSpc>
            </a:pPr>
            <a:endParaRPr lang="ko-KR" sz="2200" b="0" i="0" u="none" strike="noStrike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39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7048500"/>
            <a:ext cx="4064000" cy="12700"/>
          </a:xfrm>
          <a:prstGeom prst="rect">
            <a:avLst/>
          </a:prstGeom>
        </p:spPr>
      </p:pic>
      <p:sp>
        <p:nvSpPr>
          <p:cNvPr id="40" name="TextBox 40"/>
          <p:cNvSpPr txBox="1"/>
          <p:nvPr/>
        </p:nvSpPr>
        <p:spPr>
          <a:xfrm>
            <a:off x="138303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10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41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7600" y="6261100"/>
            <a:ext cx="4051300" cy="787400"/>
          </a:xfrm>
          <a:prstGeom prst="rect">
            <a:avLst/>
          </a:prstGeom>
        </p:spPr>
      </p:pic>
      <p:sp>
        <p:nvSpPr>
          <p:cNvPr id="42" name="TextBox 42"/>
          <p:cNvSpPr txBox="1"/>
          <p:nvPr/>
        </p:nvSpPr>
        <p:spPr>
          <a:xfrm>
            <a:off x="4902200" y="7429500"/>
            <a:ext cx="41148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수강신청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출결관리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성적관리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과제관리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</p:txBody>
      </p:sp>
      <p:pic>
        <p:nvPicPr>
          <p:cNvPr id="43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7048500"/>
            <a:ext cx="4051300" cy="12700"/>
          </a:xfrm>
          <a:prstGeom prst="rect">
            <a:avLst/>
          </a:prstGeom>
        </p:spPr>
      </p:pic>
      <p:sp>
        <p:nvSpPr>
          <p:cNvPr id="44" name="TextBox 44"/>
          <p:cNvSpPr txBox="1"/>
          <p:nvPr/>
        </p:nvSpPr>
        <p:spPr>
          <a:xfrm>
            <a:off x="50673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8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45" name="Picture 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6261100"/>
            <a:ext cx="4064000" cy="12700"/>
          </a:xfrm>
          <a:prstGeom prst="rect">
            <a:avLst/>
          </a:prstGeom>
        </p:spPr>
      </p:pic>
      <p:pic>
        <p:nvPicPr>
          <p:cNvPr id="46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6261100"/>
            <a:ext cx="4064000" cy="12700"/>
          </a:xfrm>
          <a:prstGeom prst="rect">
            <a:avLst/>
          </a:prstGeom>
        </p:spPr>
      </p:pic>
      <p:pic>
        <p:nvPicPr>
          <p:cNvPr id="47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6261100"/>
            <a:ext cx="4064000" cy="12700"/>
          </a:xfrm>
          <a:prstGeom prst="rect">
            <a:avLst/>
          </a:prstGeom>
        </p:spPr>
      </p:pic>
      <p:pic>
        <p:nvPicPr>
          <p:cNvPr id="48" name="Pictur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6261100"/>
            <a:ext cx="4064000" cy="12700"/>
          </a:xfrm>
          <a:prstGeom prst="rect">
            <a:avLst/>
          </a:prstGeom>
        </p:spPr>
      </p:pic>
      <p:pic>
        <p:nvPicPr>
          <p:cNvPr id="49" name="Picture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10109200"/>
            <a:ext cx="4064000" cy="12700"/>
          </a:xfrm>
          <a:prstGeom prst="rect">
            <a:avLst/>
          </a:prstGeom>
        </p:spPr>
      </p:pic>
      <p:grpSp>
        <p:nvGrpSpPr>
          <p:cNvPr id="50" name="Group 50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51" name="Picture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" y="6261100"/>
            <a:ext cx="4051300" cy="787400"/>
          </a:xfrm>
          <a:prstGeom prst="rect">
            <a:avLst/>
          </a:prstGeom>
        </p:spPr>
      </p:pic>
      <p:grpSp>
        <p:nvGrpSpPr>
          <p:cNvPr id="52" name="Group 5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53" name="TextBox 53"/>
          <p:cNvSpPr txBox="1"/>
          <p:nvPr/>
        </p:nvSpPr>
        <p:spPr>
          <a:xfrm>
            <a:off x="508000" y="7429500"/>
            <a:ext cx="41148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클래스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  <a:p>
            <a:pPr lvl="0" algn="ctr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메인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로직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구성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673100" y="6426200"/>
            <a:ext cx="37846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500" b="0" i="0" u="none" strike="noStrike">
                <a:solidFill>
                  <a:srgbClr val="000000"/>
                </a:solidFill>
                <a:latin typeface="Pretendard Medium"/>
              </a:rPr>
              <a:t>7</a:t>
            </a:r>
            <a:r>
              <a:rPr lang="ko-KR" sz="2500" b="0" i="0" u="none" strike="noStrike">
                <a:solidFill>
                  <a:srgbClr val="000000"/>
                </a:solidFill>
                <a:ea typeface="Pretendard Medium"/>
              </a:rPr>
              <a:t>월</a:t>
            </a:r>
          </a:p>
        </p:txBody>
      </p:sp>
      <p:pic>
        <p:nvPicPr>
          <p:cNvPr id="55" name="Picture 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10096500"/>
            <a:ext cx="4064000" cy="12700"/>
          </a:xfrm>
          <a:prstGeom prst="rect">
            <a:avLst/>
          </a:prstGeom>
        </p:spPr>
      </p:pic>
      <p:pic>
        <p:nvPicPr>
          <p:cNvPr id="56" name="Picture 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9100" y="10083800"/>
            <a:ext cx="4051300" cy="12700"/>
          </a:xfrm>
          <a:prstGeom prst="rect">
            <a:avLst/>
          </a:prstGeom>
        </p:spPr>
      </p:pic>
      <p:pic>
        <p:nvPicPr>
          <p:cNvPr id="57" name="Picture 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0600" y="10109200"/>
            <a:ext cx="4064000" cy="12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98500" y="1244600"/>
            <a:ext cx="37846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지금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현황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05100" y="2667000"/>
            <a:ext cx="143383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현재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봤을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지연될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가능성이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높다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05100" y="4762500"/>
            <a:ext cx="143383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의도치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않은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의해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지켜지지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않을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대비책이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부족하다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14700" y="32258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-5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월까지에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수행되었지만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6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db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학습을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의해서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병행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어려울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있다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-10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월에서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진행한다고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했을시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타팀에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도움을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의해서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지연될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가능성이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높다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314700" y="5321300"/>
            <a:ext cx="14338300" cy="1562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대비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‘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정지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주간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’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설정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-6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월에는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DB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최소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목표로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설정하고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학습은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병행하지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않고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종료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후로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미룸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타팀에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지원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요청이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필요한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경우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최소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전에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협조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요청하여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피해서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일정을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조율한다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endParaRPr lang="en-US" sz="2200" b="0" i="0" u="none" strike="noStrike">
              <a:solidFill>
                <a:srgbClr val="000000"/>
              </a:solidFill>
              <a:latin typeface="Pretendard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600" y="1651000"/>
            <a:ext cx="16637000" cy="127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346200" y="889000"/>
            <a:ext cx="17030700" cy="749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프로젝트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목차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63700" y="1841500"/>
            <a:ext cx="24765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1.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팀원</a:t>
            </a: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팀소개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63700" y="2616200"/>
            <a:ext cx="4559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2.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주제</a:t>
            </a:r>
            <a:r>
              <a:rPr lang="en-US" sz="28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0063BA"/>
                </a:solidFill>
                <a:ea typeface="Pretendard Bold"/>
              </a:rPr>
              <a:t>소개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63700" y="3327400"/>
            <a:ext cx="4559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dirty="0">
                <a:solidFill>
                  <a:srgbClr val="0063BA"/>
                </a:solidFill>
                <a:latin typeface="Pretendard Bold"/>
              </a:rPr>
              <a:t>3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. </a:t>
            </a:r>
            <a:r>
              <a:rPr lang="ko-KR" sz="2800" b="0" i="0" u="none" strike="noStrike" dirty="0" err="1" smtClean="0">
                <a:solidFill>
                  <a:srgbClr val="0063BA"/>
                </a:solidFill>
                <a:ea typeface="Pretendard Bold"/>
              </a:rPr>
              <a:t>유스케이스</a:t>
            </a:r>
            <a:r>
              <a:rPr lang="en-US" sz="2800" b="0" i="0" u="none" strike="noStrike" dirty="0" smtClean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다이어그</a:t>
            </a:r>
            <a:r>
              <a:rPr lang="ko-KR" altLang="en-US" sz="2800" b="0" i="0" u="none" strike="noStrike" dirty="0">
                <a:solidFill>
                  <a:srgbClr val="0063BA"/>
                </a:solidFill>
                <a:ea typeface="Pretendard Bold"/>
              </a:rPr>
              <a:t>램</a:t>
            </a:r>
            <a:endParaRPr lang="ko-KR" sz="28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63700" y="3928955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dirty="0">
                <a:solidFill>
                  <a:srgbClr val="0063BA"/>
                </a:solidFill>
                <a:latin typeface="Pretendard Bold"/>
              </a:rPr>
              <a:t>4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.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통신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및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제어</a:t>
            </a: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2800" b="0" i="0" u="none" strike="noStrike" dirty="0">
                <a:solidFill>
                  <a:srgbClr val="0063BA"/>
                </a:solidFill>
                <a:ea typeface="Pretendard Bold"/>
              </a:rPr>
              <a:t>설계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63700" y="5777721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endParaRPr lang="ko-KR" sz="28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657350" y="6016410"/>
            <a:ext cx="45593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7.</a:t>
            </a:r>
            <a:r>
              <a:rPr lang="ko-KR" altLang="en-US" sz="2800" b="1" i="0" u="none" strike="noStrike" dirty="0">
                <a:solidFill>
                  <a:srgbClr val="0063BA"/>
                </a:solidFill>
                <a:latin typeface="Pretendard Bold"/>
              </a:rPr>
              <a:t>개발 환경</a:t>
            </a:r>
            <a:endParaRPr lang="en-US" sz="2800" b="0" i="0" u="none" strike="noStrike" dirty="0">
              <a:solidFill>
                <a:srgbClr val="0063BA"/>
              </a:solidFill>
              <a:latin typeface="Pretendard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663700" y="5249755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Bold"/>
              </a:rPr>
              <a:t>6. </a:t>
            </a:r>
            <a:r>
              <a:rPr lang="ko-KR" altLang="ko-KR" sz="2800" dirty="0">
                <a:solidFill>
                  <a:srgbClr val="0063BA"/>
                </a:solidFill>
                <a:ea typeface="Pretendard Bold"/>
              </a:rPr>
              <a:t>앞으로</a:t>
            </a:r>
            <a:r>
              <a:rPr lang="en-US" altLang="ko-KR" sz="2800" dirty="0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altLang="ko-KR" sz="2800" dirty="0">
                <a:solidFill>
                  <a:srgbClr val="0063BA"/>
                </a:solidFill>
                <a:ea typeface="Pretendard Bold"/>
              </a:rPr>
              <a:t>일정</a:t>
            </a:r>
          </a:p>
        </p:txBody>
      </p:sp>
      <p:sp>
        <p:nvSpPr>
          <p:cNvPr id="13" name="TextBox 9">
            <a:extLst>
              <a:ext uri="{FF2B5EF4-FFF2-40B4-BE49-F238E27FC236}">
                <a16:creationId xmlns:a16="http://schemas.microsoft.com/office/drawing/2014/main" id="{257EB335-0DC4-DC74-1AD4-B4164A7548C5}"/>
              </a:ext>
            </a:extLst>
          </p:cNvPr>
          <p:cNvSpPr txBox="1"/>
          <p:nvPr/>
        </p:nvSpPr>
        <p:spPr>
          <a:xfrm>
            <a:off x="1657350" y="4589355"/>
            <a:ext cx="45593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2800" b="0" i="0" u="none" strike="noStrike" dirty="0">
                <a:solidFill>
                  <a:srgbClr val="0063BA"/>
                </a:solidFill>
                <a:latin typeface="Pretendard Bold"/>
              </a:rPr>
              <a:t>5. </a:t>
            </a:r>
            <a:r>
              <a:rPr lang="ko-KR" altLang="en-US" sz="2800" dirty="0">
                <a:solidFill>
                  <a:srgbClr val="0063BA"/>
                </a:solidFill>
                <a:latin typeface="Pretendard Bold"/>
                <a:ea typeface="Pretendard Bold"/>
              </a:rPr>
              <a:t>성능 요구사항</a:t>
            </a:r>
            <a:endParaRPr lang="ko-KR" sz="28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89300" y="31623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백엔드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팀장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DB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설계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959100" y="23368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김명훈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(2306008)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933700" y="45593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김수혁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(2306007)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89300" y="52197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Regular"/>
              </a:rPr>
              <a:t>프론트엔드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설계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팀장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 smtClean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 smtClean="0">
                <a:solidFill>
                  <a:srgbClr val="000000"/>
                </a:solidFill>
                <a:ea typeface="Pretendard Regular"/>
              </a:rPr>
              <a:t>테스트</a:t>
            </a:r>
            <a:r>
              <a:rPr lang="en-US" sz="2200" b="0" i="0" u="none" strike="noStrike" dirty="0" smtClean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 smtClean="0">
                <a:solidFill>
                  <a:srgbClr val="000000"/>
                </a:solidFill>
                <a:ea typeface="Pretendard Regular"/>
              </a:rPr>
              <a:t>시나리오</a:t>
            </a:r>
            <a:r>
              <a:rPr lang="en-US" sz="2200" b="0" i="0" u="none" strike="noStrike" dirty="0" smtClean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 smtClean="0">
                <a:solidFill>
                  <a:srgbClr val="000000"/>
                </a:solidFill>
                <a:ea typeface="Pretendard Regular"/>
              </a:rPr>
              <a:t>설계</a:t>
            </a:r>
            <a:endParaRPr lang="ko-KR" sz="22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980440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933700" y="1244600"/>
            <a:ext cx="27305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팀원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소개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59100" y="67818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김태연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(2106117)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314700" y="74422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디자인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Regular"/>
              </a:rPr>
              <a:t>팀장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- </a:t>
            </a:r>
            <a:r>
              <a:rPr lang="ko-KR" sz="2200" b="0" i="0" u="none" strike="noStrike" dirty="0" smtClean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인터페이스</a:t>
            </a:r>
            <a:r>
              <a:rPr lang="en-US" sz="2200" b="0" i="0" u="none" strike="noStrike" dirty="0" smtClean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200" b="0" i="0" u="none" strike="noStrike" dirty="0" smtClean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디자인 </a:t>
            </a:r>
            <a:r>
              <a:rPr lang="ko-KR" sz="2200" b="0" i="0" u="none" strike="noStrike" dirty="0" smtClean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설계</a:t>
            </a:r>
            <a:endParaRPr lang="ko-KR" sz="2200" b="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13200" y="40386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첫번째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문제점은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기능들이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어디에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위치해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있는지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찾는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것이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어렵다는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문제점이다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다음과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같은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사항을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개선한다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314700" y="32766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첫번째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문제점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14700" y="59309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두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번째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문제점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013200" y="66929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메신저의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부재로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학생들이나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교수들이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학사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관리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시스템서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소통할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창고인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메신저가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굉장히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빈약하다는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문제점</a:t>
            </a:r>
          </a:p>
          <a:p>
            <a:pPr lvl="0" algn="l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이를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다음과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같은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사항을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개선한다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주제소개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3300" y="2311400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해당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프로젝트는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기존의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학사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관리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시스템에서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발생하는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문제점들을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개선하여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새로운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학사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관리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시스템을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개발하는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팀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 </a:t>
            </a:r>
            <a:r>
              <a:rPr lang="ko-KR" sz="2500" b="0" i="0" u="none" strike="noStrike">
                <a:solidFill>
                  <a:srgbClr val="0063BA"/>
                </a:solidFill>
                <a:ea typeface="Pretendard SemiBold"/>
              </a:rPr>
              <a:t>프로젝트이다</a:t>
            </a:r>
            <a:r>
              <a:rPr lang="en-US" sz="2500" b="0" i="0" u="none" strike="noStrike">
                <a:solidFill>
                  <a:srgbClr val="0063BA"/>
                </a:solidFill>
                <a:latin typeface="Pretendard SemiBold"/>
              </a:rPr>
              <a:t>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622800" y="4826000"/>
            <a:ext cx="14338300" cy="774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주요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기능들은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포털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사이트에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중앙에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배치하여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쉽게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찾을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있게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중앙에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없는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기능들은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검색기능을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통해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쉽게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 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찾을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있도록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724400" y="7480300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단체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방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파일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업로드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등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다양한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기능을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갖춘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새로운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메신저를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개발한다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lvl="0" algn="l">
              <a:lnSpc>
                <a:spcPct val="116199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포털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사이트에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배치하여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자주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접하게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되어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사용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빈도가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증가할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것으로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기대한다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00" y="8978900"/>
            <a:ext cx="143002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5180" y="1993899"/>
            <a:ext cx="10142220" cy="6870881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698500" y="1244600"/>
            <a:ext cx="59944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유스케이프</a:t>
            </a:r>
            <a:r>
              <a:rPr lang="en-US" sz="4200" b="0" i="0" u="none" strike="noStrike">
                <a:solidFill>
                  <a:srgbClr val="0063BA"/>
                </a:solidFill>
                <a:latin typeface="Pretendard Bold"/>
              </a:rPr>
              <a:t> </a:t>
            </a:r>
            <a:r>
              <a:rPr lang="ko-KR" sz="4200" b="0" i="0" u="none" strike="noStrike">
                <a:solidFill>
                  <a:srgbClr val="0063BA"/>
                </a:solidFill>
                <a:ea typeface="Pretendard Bold"/>
              </a:rPr>
              <a:t>다이어그램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13200" y="3365500"/>
            <a:ext cx="14338300" cy="444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웹 개발을 빠르고 쉽게 시작할 수 있다는 장점이 있다</a:t>
            </a:r>
            <a:r>
              <a:rPr lang="en-US" altLang="ko-KR" sz="2400" dirty="0">
                <a:latin typeface="Pretendard Regular" panose="020B0600000101010101" charset="-127"/>
                <a:ea typeface="Pretendard Regular" panose="020B0600000101010101" charset="-127"/>
              </a:rPr>
              <a:t>.</a:t>
            </a:r>
            <a:endParaRPr lang="en-US" sz="220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918707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개발환경</a:t>
            </a:r>
            <a:endParaRPr lang="en-US" alt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03300" y="2103967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SemiBold"/>
              </a:rPr>
              <a:t>NEXT.JS,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마리아 </a:t>
            </a:r>
            <a:r>
              <a:rPr lang="en-US" altLang="ko-KR" sz="2800" b="1" dirty="0">
                <a:solidFill>
                  <a:srgbClr val="0063BA"/>
                </a:solidFill>
                <a:latin typeface="Pretendard SemiBold"/>
              </a:rPr>
              <a:t>DB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선정이유</a:t>
            </a:r>
            <a:endParaRPr lang="en-US" sz="2800" b="1" i="0" u="none" strike="noStrike" dirty="0">
              <a:solidFill>
                <a:srgbClr val="0063BA"/>
              </a:solidFill>
              <a:latin typeface="Pretendard SemiBold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7AC1462B-966B-4C61-AFCA-331ACE690AE7}"/>
              </a:ext>
            </a:extLst>
          </p:cNvPr>
          <p:cNvSpPr txBox="1"/>
          <p:nvPr/>
        </p:nvSpPr>
        <p:spPr>
          <a:xfrm>
            <a:off x="3314700" y="2921000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3600" b="0" i="0" u="none" strike="noStrike" dirty="0">
                <a:solidFill>
                  <a:srgbClr val="0063BA"/>
                </a:solidFill>
                <a:ea typeface="Pretendard SemiBold"/>
              </a:rPr>
              <a:t>XAMPP</a:t>
            </a:r>
            <a:endParaRPr lang="ko-KR" sz="36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3EBB73C-C4CD-4601-9EE4-178E560C8241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705350" y="3843565"/>
            <a:ext cx="6724650" cy="51398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장점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설치가 매우 쉽다</a:t>
            </a: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로컬 개발 환경 구축</a:t>
            </a:r>
            <a:r>
              <a:rPr kumimoji="0" lang="ko-KR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에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 간편</a:t>
            </a:r>
            <a:r>
              <a:rPr kumimoji="0" lang="ko-KR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성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무료로 제공된다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그래픽 사용자 인터페이스(GUI)</a:t>
            </a:r>
            <a:r>
              <a:rPr kumimoji="0" lang="ko-KR" altLang="ko-KR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를</a:t>
            </a:r>
            <a:r>
              <a:rPr kumimoji="0" lang="ko-KR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kumimoji="0" lang="ko-KR" altLang="ko-KR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지</a:t>
            </a:r>
            <a:r>
              <a:rPr lang="ko-KR" altLang="en-US" sz="2800" b="1" dirty="0" smtClean="0">
                <a:latin typeface="Pretendard Regular" panose="020B0600000101010101" charset="-127"/>
                <a:ea typeface="Pretendard Regular" panose="020B0600000101010101" charset="-127"/>
              </a:rPr>
              <a:t>원</a:t>
            </a:r>
            <a:endParaRPr lang="en-US" altLang="ko-KR" sz="2800" b="1" dirty="0" smtClean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데이터베이스 및 </a:t>
            </a:r>
            <a:r>
              <a:rPr lang="ko-KR" altLang="en-US" sz="2800" b="1" dirty="0" err="1">
                <a:latin typeface="Pretendard Regular" panose="020B0600000101010101" charset="-127"/>
                <a:ea typeface="Pretendard Regular" panose="020B0600000101010101" charset="-127"/>
              </a:rPr>
              <a:t>웹서버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통합 관리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2800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단점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최신 웹 개발 트렌드와 거리감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최신 클라우드와 연계성 부족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ko-KR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38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3632200" y="3478721"/>
            <a:ext cx="14338300" cy="787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복잡한 서버 로직</a:t>
            </a:r>
            <a:r>
              <a:rPr lang="en-US" altLang="ko-KR" sz="2800" dirty="0"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대규모 엔터프라이즈</a:t>
            </a:r>
            <a:r>
              <a:rPr lang="en-US" altLang="ko-KR" sz="2800" dirty="0">
                <a:latin typeface="Pretendard Regular" panose="020B0600000101010101" charset="-127"/>
                <a:ea typeface="Pretendard Regular" panose="020B0600000101010101" charset="-127"/>
              </a:rPr>
              <a:t>, </a:t>
            </a: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보안이 중요한 시스템에 강점을 가진다</a:t>
            </a:r>
            <a:r>
              <a:rPr lang="en-US" altLang="ko-KR" sz="2800" dirty="0">
                <a:latin typeface="Pretendard Regular" panose="020B0600000101010101" charset="-127"/>
                <a:ea typeface="Pretendard Regular" panose="020B0600000101010101" charset="-127"/>
              </a:rPr>
              <a:t>.</a:t>
            </a:r>
            <a:endParaRPr lang="en-US" sz="280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918707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개발환경</a:t>
            </a:r>
            <a:endParaRPr lang="en-US" alt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90600" y="2052246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SemiBold"/>
              </a:rPr>
              <a:t>NEXT.JS,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마리아 </a:t>
            </a:r>
            <a:r>
              <a:rPr lang="en-US" altLang="ko-KR" sz="2800" b="1" dirty="0">
                <a:solidFill>
                  <a:srgbClr val="0063BA"/>
                </a:solidFill>
                <a:latin typeface="Pretendard SemiBold"/>
              </a:rPr>
              <a:t>DB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선정이유</a:t>
            </a:r>
            <a:endParaRPr lang="en-US" sz="2800" b="1" i="0" u="none" strike="noStrike" dirty="0">
              <a:solidFill>
                <a:srgbClr val="0063BA"/>
              </a:solidFill>
              <a:latin typeface="Pretendard SemiBold"/>
            </a:endParaRP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05222EA8-5CE3-412A-AE1A-AD069B872FBC}"/>
              </a:ext>
            </a:extLst>
          </p:cNvPr>
          <p:cNvSpPr txBox="1"/>
          <p:nvPr/>
        </p:nvSpPr>
        <p:spPr>
          <a:xfrm>
            <a:off x="3333750" y="2848113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3600" b="0" i="0" u="none" strike="noStrike" dirty="0">
                <a:solidFill>
                  <a:srgbClr val="0063BA"/>
                </a:solidFill>
                <a:ea typeface="Pretendard SemiBold"/>
              </a:rPr>
              <a:t>JAV</a:t>
            </a:r>
            <a:r>
              <a:rPr lang="en-US" altLang="ko-KR" sz="3600" dirty="0">
                <a:solidFill>
                  <a:srgbClr val="0063BA"/>
                </a:solidFill>
                <a:ea typeface="Pretendard SemiBold"/>
              </a:rPr>
              <a:t>A SPRING</a:t>
            </a:r>
            <a:endParaRPr lang="ko-KR" sz="36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5FAE65A8-2777-4FA3-948C-B2F44E4DB1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4054210"/>
            <a:ext cx="10236200" cy="5109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장점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 smtClean="0">
                <a:latin typeface="Pretendard Regular" panose="020B0600000101010101" charset="-127"/>
                <a:ea typeface="Pretendard Regular" panose="020B0600000101010101" charset="-127"/>
              </a:rPr>
              <a:t>객체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지향적 설계와 개발 용이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강력한 커뮤니티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개발언어인 자바 숙련도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업계표준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단점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과도한 설정과 복잡성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타 프레임워크 대비 상대적으로 무거운 프레임워크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상대적으로 무거운 런타임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ko-K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kumimoji="0" lang="ko-KR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많이 </a:t>
            </a:r>
            <a:r>
              <a:rPr kumimoji="0" lang="ko-KR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retendard Regular" panose="020B0600000101010101" charset="-127"/>
                <a:ea typeface="Pretendard Regular" panose="020B0600000101010101" charset="-127"/>
              </a:rPr>
              <a:t>요구되는 리소스 사용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b="1" dirty="0">
                <a:latin typeface="Arial" panose="020B0604020202020204" pitchFamily="34" charset="0"/>
              </a:rPr>
              <a:t>  </a:t>
            </a:r>
            <a:endParaRPr kumimoji="0" lang="ko-KR" altLang="ko-KR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74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918707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개발환경</a:t>
            </a:r>
            <a:endParaRPr lang="en-US" alt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E56B07C9-7381-4DFB-BB1C-C3748F1247B3}"/>
              </a:ext>
            </a:extLst>
          </p:cNvPr>
          <p:cNvSpPr txBox="1"/>
          <p:nvPr/>
        </p:nvSpPr>
        <p:spPr>
          <a:xfrm>
            <a:off x="4055993" y="3302307"/>
            <a:ext cx="143383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2800" i="0" u="none" strike="noStrike" dirty="0">
                <a:solidFill>
                  <a:srgbClr val="000000"/>
                </a:solidFill>
                <a:latin typeface="Pretendard Regular" panose="020B0600000101010101" charset="-127"/>
                <a:ea typeface="Pretendard Regular" panose="020B0600000101010101" charset="-127"/>
              </a:rPr>
              <a:t>최신 트렌드에 맞는 언어 및 프레임워크 </a:t>
            </a:r>
            <a:endParaRPr lang="en-US" altLang="ko-KR" sz="2800" i="0" u="none" strike="noStrike" dirty="0">
              <a:solidFill>
                <a:srgbClr val="000000"/>
              </a:solidFill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41638EE9-6056-4201-9A54-C18562CF9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4000728"/>
            <a:ext cx="10236200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장점</a:t>
            </a:r>
            <a:endParaRPr kumimoji="0" lang="en-US" altLang="ko-KR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간편한 파일 기반 라우팅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 자동 코드 분할 및 최적화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 React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생태계 활용 가능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클라우드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, CI/CD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등 배포 환경 연동이 간단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 SSR(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서버사이드 렌더링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및 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SSG(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정적 사이트 생성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)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기본 지원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단점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Node.js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기반 서버에 대한 이해 필요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sz="2800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비동기 작업 및 스케줄러 등 </a:t>
            </a:r>
            <a:r>
              <a:rPr lang="ko-KR" altLang="en-US" sz="2800" b="1" dirty="0" err="1">
                <a:latin typeface="Pretendard Regular" panose="020B0600000101010101" charset="-127"/>
                <a:ea typeface="Pretendard Regular" panose="020B0600000101010101" charset="-127"/>
              </a:rPr>
              <a:t>백엔드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 고급 기능 제한 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2800" b="1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ko-KR" altLang="en-US" sz="2800" b="1" dirty="0">
                <a:latin typeface="Pretendard Regular" panose="020B0600000101010101" charset="-127"/>
                <a:ea typeface="Pretendard Regular" panose="020B0600000101010101" charset="-127"/>
              </a:rPr>
              <a:t>대규모 프로젝트의 구조화와 확장에 한계</a:t>
            </a:r>
            <a:endParaRPr lang="en-US" altLang="ko-KR" sz="2800" b="1" dirty="0"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id="{E00B9089-1C86-4794-A84E-DA212C5B0A31}"/>
              </a:ext>
            </a:extLst>
          </p:cNvPr>
          <p:cNvSpPr txBox="1"/>
          <p:nvPr/>
        </p:nvSpPr>
        <p:spPr>
          <a:xfrm>
            <a:off x="990600" y="2066897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SemiBold"/>
              </a:rPr>
              <a:t>NEXT.JS,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마리아 </a:t>
            </a:r>
            <a:r>
              <a:rPr lang="en-US" altLang="ko-KR" sz="2800" b="1" dirty="0">
                <a:solidFill>
                  <a:srgbClr val="0063BA"/>
                </a:solidFill>
                <a:latin typeface="Pretendard SemiBold"/>
              </a:rPr>
              <a:t>DB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선정이유</a:t>
            </a:r>
            <a:endParaRPr lang="en-US" sz="2800" b="1" i="0" u="none" strike="noStrike" dirty="0">
              <a:solidFill>
                <a:srgbClr val="0063BA"/>
              </a:solidFill>
              <a:latin typeface="Pretendard SemiBold"/>
            </a:endParaRPr>
          </a:p>
        </p:txBody>
      </p:sp>
      <p:sp>
        <p:nvSpPr>
          <p:cNvPr id="24" name="TextBox 4">
            <a:extLst>
              <a:ext uri="{FF2B5EF4-FFF2-40B4-BE49-F238E27FC236}">
                <a16:creationId xmlns:a16="http://schemas.microsoft.com/office/drawing/2014/main" id="{92450074-B680-40D6-9655-DE5F078A2294}"/>
              </a:ext>
            </a:extLst>
          </p:cNvPr>
          <p:cNvSpPr txBox="1"/>
          <p:nvPr/>
        </p:nvSpPr>
        <p:spPr>
          <a:xfrm>
            <a:off x="3333750" y="2778018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3600" dirty="0">
                <a:solidFill>
                  <a:srgbClr val="0063BA"/>
                </a:solidFill>
                <a:ea typeface="Pretendard SemiBold"/>
              </a:rPr>
              <a:t>NEXT.JS</a:t>
            </a:r>
            <a:endParaRPr lang="ko-KR" sz="36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30599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14700" cy="317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700" y="0"/>
            <a:ext cx="14973300" cy="317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4700" y="1206500"/>
            <a:ext cx="14300200" cy="12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0" y="9187070"/>
            <a:ext cx="14300200" cy="127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98500" y="1244600"/>
            <a:ext cx="4152900" cy="749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4200" b="0" i="0" u="none" strike="noStrike" dirty="0">
                <a:solidFill>
                  <a:srgbClr val="0063BA"/>
                </a:solidFill>
                <a:ea typeface="Pretendard Bold"/>
              </a:rPr>
              <a:t>개발환경</a:t>
            </a:r>
            <a:endParaRPr lang="en-US" altLang="ko-KR" sz="4200" b="0" i="0" u="none" strike="noStrike" dirty="0">
              <a:solidFill>
                <a:srgbClr val="0063BA"/>
              </a:solidFill>
              <a:ea typeface="Pretendar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90600" y="2091635"/>
            <a:ext cx="163449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en-US" altLang="ko-KR" sz="2800" dirty="0">
                <a:solidFill>
                  <a:srgbClr val="0063BA"/>
                </a:solidFill>
                <a:latin typeface="Pretendard SemiBold"/>
              </a:rPr>
              <a:t>NEXT.JS,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마리아 </a:t>
            </a:r>
            <a:r>
              <a:rPr lang="en-US" altLang="ko-KR" sz="2800" b="1" dirty="0">
                <a:solidFill>
                  <a:srgbClr val="0063BA"/>
                </a:solidFill>
                <a:latin typeface="Pretendard SemiBold"/>
              </a:rPr>
              <a:t>DB </a:t>
            </a:r>
            <a:r>
              <a:rPr lang="ko-KR" altLang="en-US" sz="2800" b="1" dirty="0">
                <a:solidFill>
                  <a:srgbClr val="0063BA"/>
                </a:solidFill>
                <a:latin typeface="Pretendard SemiBold"/>
              </a:rPr>
              <a:t>선정이유</a:t>
            </a:r>
            <a:endParaRPr lang="en-US" sz="2800" b="1" i="0" u="none" strike="noStrike" dirty="0">
              <a:solidFill>
                <a:srgbClr val="0063BA"/>
              </a:solidFill>
              <a:latin typeface="Pretendard SemiBold"/>
            </a:endParaRP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7AC1462B-966B-4C61-AFCA-331ACE690AE7}"/>
              </a:ext>
            </a:extLst>
          </p:cNvPr>
          <p:cNvSpPr txBox="1"/>
          <p:nvPr/>
        </p:nvSpPr>
        <p:spPr>
          <a:xfrm>
            <a:off x="3314700" y="2866335"/>
            <a:ext cx="14338300" cy="4445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16199"/>
              </a:lnSpc>
            </a:pPr>
            <a:r>
              <a:rPr lang="ko-KR" altLang="en-US" sz="3600" b="0" i="0" u="none" strike="noStrike" dirty="0">
                <a:solidFill>
                  <a:srgbClr val="0063BA"/>
                </a:solidFill>
                <a:ea typeface="Pretendard SemiBold"/>
              </a:rPr>
              <a:t>마리아 </a:t>
            </a:r>
            <a:r>
              <a:rPr lang="en-US" altLang="ko-KR" sz="3600" b="0" i="0" u="none" strike="noStrike" dirty="0">
                <a:solidFill>
                  <a:srgbClr val="0063BA"/>
                </a:solidFill>
                <a:ea typeface="Pretendard SemiBold"/>
              </a:rPr>
              <a:t>DB</a:t>
            </a:r>
            <a:endParaRPr lang="ko-KR" sz="3600" b="0" i="0" u="none" strike="noStrike" dirty="0">
              <a:solidFill>
                <a:srgbClr val="0063BA"/>
              </a:solidFill>
              <a:ea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78851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880</Words>
  <Application>Microsoft Office PowerPoint</Application>
  <PresentationFormat>사용자 지정</PresentationFormat>
  <Paragraphs>157</Paragraphs>
  <Slides>16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Pretendard SemiBold</vt:lpstr>
      <vt:lpstr>Calibri</vt:lpstr>
      <vt:lpstr>맑은 고딕</vt:lpstr>
      <vt:lpstr>Arial</vt:lpstr>
      <vt:lpstr>Pretendard Bold</vt:lpstr>
      <vt:lpstr>Pretendard Medium</vt:lpstr>
      <vt:lpstr>Pretendard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PTECH</cp:lastModifiedBy>
  <cp:revision>17</cp:revision>
  <dcterms:created xsi:type="dcterms:W3CDTF">2006-08-16T00:00:00Z</dcterms:created>
  <dcterms:modified xsi:type="dcterms:W3CDTF">2025-06-09T05:28:04Z</dcterms:modified>
</cp:coreProperties>
</file>

<file path=docProps/thumbnail.jpeg>
</file>